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82" r:id="rId2"/>
    <p:sldId id="293" r:id="rId3"/>
    <p:sldId id="297" r:id="rId4"/>
    <p:sldId id="306" r:id="rId5"/>
    <p:sldId id="307" r:id="rId6"/>
    <p:sldId id="308" r:id="rId7"/>
    <p:sldId id="311" r:id="rId8"/>
    <p:sldId id="309" r:id="rId9"/>
    <p:sldId id="310" r:id="rId10"/>
    <p:sldId id="312" r:id="rId11"/>
    <p:sldId id="313" r:id="rId12"/>
    <p:sldId id="314" r:id="rId13"/>
    <p:sldId id="315" r:id="rId14"/>
    <p:sldId id="301" r:id="rId15"/>
    <p:sldId id="316" r:id="rId16"/>
    <p:sldId id="317" r:id="rId17"/>
    <p:sldId id="318" r:id="rId18"/>
    <p:sldId id="319" r:id="rId19"/>
    <p:sldId id="320" r:id="rId20"/>
    <p:sldId id="321" r:id="rId21"/>
    <p:sldId id="296" r:id="rId22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94"/>
  </p:normalViewPr>
  <p:slideViewPr>
    <p:cSldViewPr snapToGrid="0" snapToObjects="1">
      <p:cViewPr varScale="1">
        <p:scale>
          <a:sx n="116" d="100"/>
          <a:sy n="116" d="100"/>
        </p:scale>
        <p:origin x="4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svg>
</file>

<file path=ppt/media/image2.jpeg>
</file>

<file path=ppt/media/image3.JPG>
</file>

<file path=ppt/media/image4.jpeg>
</file>

<file path=ppt/media/image5.jpeg>
</file>

<file path=ppt/media/image6.jpe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CD1372-A9D7-DE4A-9995-3342DD87010C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99A92B-D002-694D-9C82-4BB54B6439F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513085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7258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00003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7195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7951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4194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3775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79900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1769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7114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768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8845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059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949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0900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812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711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1528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2126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4021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4028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4C733-C728-984B-AD31-43A5A71B98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B3D50-1AFE-C64B-B1BA-354BDD331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E0375-CB98-8940-AB1E-98197686A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3C351-CA0A-C942-87E7-6E6029610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771B6-7552-4349-B7DC-38A0BAB38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922806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86832-8A7E-3445-919F-4F56DF861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B7D9F0-AA2C-F143-8D6A-5BE3586E92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92D4C-EA23-E44B-A7D9-AF7E0345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D13F6-3B06-4E49-B6FF-B5B88F8D0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42397-9273-A944-876A-F41F28996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959021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EADC19-AB74-E84F-85C0-9500AA972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5D8B9C-8042-A64F-B229-CC2B2C6A08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5346E-C71F-3442-8E84-FA1744A46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99E0E-C0F6-6F47-AD7F-0030CBBE3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E3B2A-7DEA-A842-AF5A-09DFB9F71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954056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35350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4671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346070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414396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-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2109965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75AE1-73CB-1245-933A-DF2886A2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D0B76-140A-0149-A8FA-F91BFA92D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2E08C-DFD9-F241-AEF2-59E958AC4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8AC67-DE1A-494A-B7D1-4B250B564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67CC7-0657-9447-B95A-843B59FED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272556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4652A-383D-3740-8A78-A9C98181A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B364CC-C650-1745-8885-B9306128A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46522-E318-F741-A9CC-C5C8C967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30008-2CC5-344F-B204-56ED02991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DE931-5B8F-AD49-8D73-DD7D9F797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973784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E348-9904-BC47-B660-5C8714F49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D11A8-EEB9-3941-A1C9-B96492CBFA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83D0A-37E5-3542-9682-962B6B8330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2780A0-061E-F74A-85A7-D0773BB13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6ACBD-9CCC-E948-82F3-A0491A337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8A9286-1BDB-1744-9AF5-4E5A332C6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837069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005D0-A385-8E4C-A770-103D36512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C06C4C-CF82-3C4A-8517-4AC329C63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239EC3-78A0-5343-8199-1DF1251C2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26D24A-73F7-974A-BAC5-9DBFE0BCF9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36B6F4-CC5D-FE47-BABF-CF4FFB43F5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2E5B1D-AD95-2F46-BD49-F6F191D67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CAEE8C-D7F8-884D-B3B4-DC44F496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7ECF37-73A9-C34F-802C-11EBA683B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859678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5D0AF-75A0-104E-837E-5A577962E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B343AF-4BD9-A744-8F03-B07DC01A5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A16819-7EAF-FD49-88EE-E77F6DF7C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194525-0592-EF46-B129-B662632E1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407500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84F20A-8E35-D64B-BCF5-36377A530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D54805-2400-C442-A2AD-376F1D898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FDC25-CF4E-BA40-9CC9-64BB6223B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5308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42383-3D37-1845-8C3E-2D4FA181C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8D0EA-2F97-A140-989B-9D1083BEA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D522C5-4D42-1640-95B7-6FDC6B9A8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75FC3C-3A27-484E-B5FA-44CEAA54B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9E1C0E-9A9F-3D44-A90F-8CC395A72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34342-85E2-4C43-9E16-283696446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062328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69C3C-630B-3E4E-808A-9E7303937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3E90EA-C326-FA46-84A7-E1E48F12E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D69BF-99B5-4947-9B2E-1EF929F10B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A3B6F-4AC1-2744-B190-7188B3639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A6590-A53F-F64A-A7BE-BD5C22CD3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69709-DF2C-A542-95C7-77CD7970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441520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3B387D-D102-054E-A700-CFAE491C2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FEA57-33BA-1E49-9488-BE0ED850D9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83153-F955-034C-BFA1-B169CA5ADD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45B02-9F70-624F-BA08-51810E3E9351}" type="datetimeFigureOut">
              <a:rPr lang="en-UA" smtClean="0"/>
              <a:t>22.03.2023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FA4D4-5C8D-8243-BD9E-B261292FE8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FB37B-98BF-5F4E-AC75-0EEDD93BF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8F3E5-FE7D-2049-B120-3726771B899E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311152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  <p:sldLayoutId id="214748366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647" y="4740984"/>
            <a:ext cx="6992643" cy="1674470"/>
          </a:xfrm>
        </p:spPr>
        <p:txBody>
          <a:bodyPr rtlCol="0">
            <a:noAutofit/>
          </a:bodyPr>
          <a:lstStyle/>
          <a:p>
            <a:pPr rtl="0"/>
            <a:r>
              <a:rPr lang="uk-UA" sz="3200" spc="0" dirty="0"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Особливості розвитку суспільно-політичної думки</a:t>
            </a:r>
            <a:endParaRPr lang="en-GB" sz="3200" spc="0" dirty="0">
              <a:latin typeface="Georgia" panose="02040502050405020303" pitchFamily="18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5111827"/>
            <a:ext cx="2668572" cy="730750"/>
          </a:xfrm>
        </p:spPr>
        <p:txBody>
          <a:bodyPr rtlCol="0">
            <a:normAutofit/>
          </a:bodyPr>
          <a:lstStyle/>
          <a:p>
            <a:pPr indent="228600" algn="ctr">
              <a:tabLst>
                <a:tab pos="630555" algn="l"/>
              </a:tabLst>
            </a:pPr>
            <a:r>
              <a:rPr lang="uk-UA" dirty="0">
                <a:latin typeface="Georgia" panose="02040502050405020303" pitchFamily="18" charset="0"/>
                <a:ea typeface="Calibri" panose="020F0502020204030204" pitchFamily="34" charset="0"/>
              </a:rPr>
              <a:t>У</a:t>
            </a:r>
            <a:r>
              <a:rPr lang="uk-UA" sz="1800" dirty="0"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добу Відродження</a:t>
            </a:r>
            <a:endParaRPr lang="en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8253163-E8CB-B14C-AB4D-361D95FEA64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8503" r="285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453F364-B11C-9142-92B8-D9E927900B9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449" r="3449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484836" y="3330872"/>
            <a:ext cx="6798250" cy="1674470"/>
          </a:xfrm>
          <a:ln>
            <a:noFill/>
          </a:ln>
        </p:spPr>
        <p:txBody>
          <a:bodyPr rtlCol="0"/>
          <a:lstStyle/>
          <a:p>
            <a:pPr rtl="0"/>
            <a:r>
              <a:rPr lang="uk-UA" dirty="0"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Утопізм</a:t>
            </a:r>
            <a:endParaRPr lang="en-GB" dirty="0">
              <a:highlight>
                <a:srgbClr val="0000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4538" y="4070431"/>
            <a:ext cx="2456210" cy="934911"/>
          </a:xfrm>
        </p:spPr>
        <p:txBody>
          <a:bodyPr rtlCol="0">
            <a:normAutofit/>
          </a:bodyPr>
          <a:lstStyle/>
          <a:p>
            <a:pPr algn="ctr"/>
            <a:r>
              <a:rPr lang="uk-UA" i="0" dirty="0">
                <a:solidFill>
                  <a:srgbClr val="000000"/>
                </a:solidFill>
                <a:latin typeface="Linux Libertine"/>
              </a:rPr>
              <a:t>Томас Мор та </a:t>
            </a:r>
            <a:r>
              <a:rPr lang="uk-UA" i="0" dirty="0" err="1">
                <a:solidFill>
                  <a:srgbClr val="000000"/>
                </a:solidFill>
                <a:latin typeface="Linux Libertine"/>
              </a:rPr>
              <a:t>Томаззо</a:t>
            </a:r>
            <a:r>
              <a:rPr lang="uk-UA" i="0" dirty="0">
                <a:solidFill>
                  <a:srgbClr val="000000"/>
                </a:solidFill>
                <a:latin typeface="Linux Libertine"/>
              </a:rPr>
              <a:t> Кампанелла</a:t>
            </a:r>
            <a:endParaRPr lang="uk-UA" b="0" i="0" u="none" strike="noStrike" dirty="0">
              <a:solidFill>
                <a:srgbClr val="000000"/>
              </a:solidFill>
              <a:effectLst/>
              <a:latin typeface="Linux Libertine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10</a:t>
            </a:fld>
            <a:endParaRPr lang="en-GB"/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18D74F64-03DC-4B40-9259-D04778C8805B}"/>
              </a:ext>
            </a:extLst>
          </p:cNvPr>
          <p:cNvSpPr txBox="1">
            <a:spLocks/>
          </p:cNvSpPr>
          <p:nvPr/>
        </p:nvSpPr>
        <p:spPr>
          <a:xfrm>
            <a:off x="10023806" y="6020766"/>
            <a:ext cx="1296235" cy="837234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4856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4479" y="787561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Утопія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987" y="2379643"/>
            <a:ext cx="9166813" cy="3546139"/>
          </a:xfrm>
        </p:spPr>
        <p:txBody>
          <a:bodyPr rtlCol="0">
            <a:normAutofit lnSpcReduction="10000"/>
          </a:bodyPr>
          <a:lstStyle/>
          <a:p>
            <a:pPr marL="0" indent="0">
              <a:buNone/>
            </a:pPr>
            <a:r>
              <a:rPr lang="uk-UA" sz="2400" dirty="0">
                <a:latin typeface="Georgia" panose="02040502050405020303" pitchFamily="18" charset="0"/>
              </a:rPr>
              <a:t>Томас Мор (1478 — 1535) — англійський письменник, філософ, державний діяч, лорд-канцлер. Автор суспільно-політичного трактату «Утопія». Один з основоположників утопічного соціалізму. Святий Римо-католицької церкви. </a:t>
            </a:r>
          </a:p>
          <a:p>
            <a:pPr marL="0" indent="0">
              <a:buNone/>
            </a:pPr>
            <a:r>
              <a:rPr lang="uk-UA" sz="2400" dirty="0">
                <a:latin typeface="Georgia" panose="02040502050405020303" pitchFamily="18" charset="0"/>
              </a:rPr>
              <a:t>З усіх літературних і політичних творів Мора найбільше значення має «Утопія», причому ця книга зберегла своє значення для нашого часу — не тільки як талановитий роман, але і як геніальний за своїм задумом твір соціалістичної думки. </a:t>
            </a:r>
          </a:p>
          <a:p>
            <a:pPr marL="0" indent="0">
              <a:buNone/>
            </a:pPr>
            <a:endParaRPr lang="uk-UA" sz="2400" dirty="0">
              <a:latin typeface="Georgia" panose="02040502050405020303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11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1F69187-C56D-F04B-B974-27125316D7B3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27569" r="27569"/>
          <a:stretch>
            <a:fillRect/>
          </a:stretch>
        </p:blipFill>
        <p:spPr>
          <a:xfrm>
            <a:off x="9742609" y="0"/>
            <a:ext cx="2449391" cy="6858000"/>
          </a:xfrm>
        </p:spPr>
      </p:pic>
    </p:spTree>
    <p:extLst>
      <p:ext uri="{BB962C8B-B14F-4D97-AF65-F5344CB8AC3E}">
        <p14:creationId xmlns:p14="http://schemas.microsoft.com/office/powerpoint/2010/main" val="1080977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4479" y="787561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Утопія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987" y="2379643"/>
            <a:ext cx="9166813" cy="3546139"/>
          </a:xfrm>
        </p:spPr>
        <p:txBody>
          <a:bodyPr rtlCol="0">
            <a:noAutofit/>
          </a:bodyPr>
          <a:lstStyle/>
          <a:p>
            <a:pPr marL="0" indent="0" algn="l">
              <a:buNone/>
            </a:pPr>
            <a:r>
              <a:rPr lang="uk-UA" sz="16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«Утопія» ділиться на дві частини, мало схожі за змістом, але </a:t>
            </a:r>
            <a:r>
              <a:rPr lang="uk-UA" sz="1600" b="0" i="0" u="none" strike="noStrike" dirty="0" err="1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логічно</a:t>
            </a:r>
            <a:r>
              <a:rPr lang="uk-UA" sz="16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 невіддільні одна від одної.</a:t>
            </a:r>
          </a:p>
          <a:p>
            <a:pPr marL="0" indent="0" algn="l">
              <a:buNone/>
            </a:pPr>
            <a:r>
              <a:rPr lang="uk-UA" sz="16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Перша частина твору Мора — літературно-політичний памфлет; тут найсильніший момент — критика сучасних йому суспільно-політичних порядків: він бичує «криваве» законодавство про робітників, виступає проти смертної кари і пристрасно нападає на королівський деспотизм і політику воєн, гостро висміює дармоїдство і розпусту духовенства. </a:t>
            </a:r>
          </a:p>
          <a:p>
            <a:pPr marL="0" indent="0" algn="l">
              <a:buNone/>
            </a:pPr>
            <a:r>
              <a:rPr lang="uk-UA" sz="16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У другій частині знову позначаються гуманістичні тенденції Мора. На чолі держави Мор ставив «мудрого» монарха, допускаючи для чорних робіт рабів; він багато говорить про грецьку філософію, зокрема про Платона, самі герої «Утопії» — гарячі прихильники гуманізму. Але в описі соціально-економічного ладу своєї вигаданої країни Мор дає ключові для розуміння його позиції положення.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12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1F69187-C56D-F04B-B974-27125316D7B3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27569" r="27569"/>
          <a:stretch>
            <a:fillRect/>
          </a:stretch>
        </p:blipFill>
        <p:spPr>
          <a:xfrm>
            <a:off x="9742609" y="0"/>
            <a:ext cx="2449391" cy="6858000"/>
          </a:xfrm>
        </p:spPr>
      </p:pic>
    </p:spTree>
    <p:extLst>
      <p:ext uri="{BB962C8B-B14F-4D97-AF65-F5344CB8AC3E}">
        <p14:creationId xmlns:p14="http://schemas.microsoft.com/office/powerpoint/2010/main" val="28738015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4479" y="787561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Утопія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987" y="2379643"/>
            <a:ext cx="9166813" cy="3546139"/>
          </a:xfrm>
        </p:spPr>
        <p:txBody>
          <a:bodyPr rtlCol="0">
            <a:noAutofit/>
          </a:bodyPr>
          <a:lstStyle/>
          <a:p>
            <a:pPr marL="0" indent="0" algn="l">
              <a:buNone/>
            </a:pPr>
            <a:r>
              <a:rPr lang="uk-UA" sz="18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Перш за все в «Утопії» скасована приватна власність, знищена всяка експлуатація. Замість неї встановлюється усуспільнене виробництво. Це великий крок вперед, оскільки у попередніх соціалістичних письменників соціалізм носив споживчий характер. Праця є обов'язковою в «Утопії» для всіх, причому землеробством займаються по черзі всі громадяни до певного віку, сільське господарство ведеться артільно, але зате міське виробництво побудоване на сімейно-ремісничому принципі — вплив недостатньо розвинених економічних відносин в епоху Мора. </a:t>
            </a:r>
          </a:p>
          <a:p>
            <a:pPr marL="0" indent="0" algn="l">
              <a:buNone/>
            </a:pPr>
            <a:r>
              <a:rPr lang="uk-UA" sz="18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В «Утопії» панує ручна праця, хоча вона і триває лише 6 годин на день і не є виснажливою. Мор нічого не говорить про розвиток техніки. У зв'язку з характером виробництва обмін в державі Мора відсутній, немає також і грошей, вони існують лише для торговельних зносин з іншими країнами, причому торгівля є державною монополією.</a:t>
            </a:r>
            <a:endParaRPr lang="uk-UA" b="0" i="0" u="none" strike="noStrike" dirty="0">
              <a:solidFill>
                <a:srgbClr val="202122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13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1F69187-C56D-F04B-B974-27125316D7B3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27569" r="27569"/>
          <a:stretch>
            <a:fillRect/>
          </a:stretch>
        </p:blipFill>
        <p:spPr>
          <a:xfrm>
            <a:off x="9742609" y="0"/>
            <a:ext cx="2449391" cy="6858000"/>
          </a:xfrm>
        </p:spPr>
      </p:pic>
    </p:spTree>
    <p:extLst>
      <p:ext uri="{BB962C8B-B14F-4D97-AF65-F5344CB8AC3E}">
        <p14:creationId xmlns:p14="http://schemas.microsoft.com/office/powerpoint/2010/main" val="562020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r>
              <a:rPr lang="uk-UA" dirty="0" err="1">
                <a:solidFill>
                  <a:srgbClr val="000000"/>
                </a:solidFill>
                <a:latin typeface="Georgia" panose="02040502050405020303" pitchFamily="18" charset="0"/>
              </a:rPr>
              <a:t>Томаззо</a:t>
            </a:r>
            <a:r>
              <a:rPr lang="uk-UA" dirty="0">
                <a:solidFill>
                  <a:srgbClr val="000000"/>
                </a:solidFill>
                <a:latin typeface="Georgia" panose="02040502050405020303" pitchFamily="18" charset="0"/>
              </a:rPr>
              <a:t> Кампанелла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8895" y="1343905"/>
            <a:ext cx="7731889" cy="4847009"/>
          </a:xfrm>
        </p:spPr>
        <p:txBody>
          <a:bodyPr rtlCol="0">
            <a:normAutofit fontScale="85000" lnSpcReduction="10000"/>
          </a:bodyPr>
          <a:lstStyle/>
          <a:p>
            <a:pPr marL="0" indent="0">
              <a:buNone/>
            </a:pPr>
            <a:r>
              <a:rPr lang="uk-UA" sz="2800" dirty="0" err="1">
                <a:latin typeface="Georgia" panose="02040502050405020303" pitchFamily="18" charset="0"/>
              </a:rPr>
              <a:t>Томмазо</a:t>
            </a:r>
            <a:r>
              <a:rPr lang="uk-UA" sz="2800" dirty="0">
                <a:latin typeface="Georgia" panose="02040502050405020303" pitchFamily="18" charset="0"/>
              </a:rPr>
              <a:t> Кампанелла –  італійський філософ-утопіст, теолог та поет.</a:t>
            </a:r>
          </a:p>
          <a:p>
            <a:pPr marL="0" indent="0">
              <a:buNone/>
            </a:pPr>
            <a:r>
              <a:rPr lang="uk-UA" sz="2800" dirty="0">
                <a:latin typeface="Georgia" panose="02040502050405020303" pitchFamily="18" charset="0"/>
              </a:rPr>
              <a:t>Будучи сучасником наукової революції, Кампанелла за колом інтересів і світоглядом належав до епохи Ренесансу, послідовно втілюючи нетрадиційні ідеї в консервативні форми.</a:t>
            </a:r>
          </a:p>
          <a:p>
            <a:pPr marL="0" indent="0">
              <a:buNone/>
            </a:pPr>
            <a:r>
              <a:rPr lang="uk-UA" sz="2800" dirty="0">
                <a:latin typeface="Georgia" panose="02040502050405020303" pitchFamily="18" charset="0"/>
              </a:rPr>
              <a:t>Кампанелла був у розпачі від того, що не встигне написати вже обмірковану книгу «Місто Сонця». Ця книга — найвидатніший добуток </a:t>
            </a:r>
            <a:r>
              <a:rPr lang="uk-UA" sz="2800" dirty="0" err="1">
                <a:latin typeface="Georgia" panose="02040502050405020303" pitchFamily="18" charset="0"/>
              </a:rPr>
              <a:t>Томмазо</a:t>
            </a:r>
            <a:r>
              <a:rPr lang="uk-UA" sz="2800" dirty="0">
                <a:latin typeface="Georgia" panose="02040502050405020303" pitchFamily="18" charset="0"/>
              </a:rPr>
              <a:t> Кампанелли, створена, безсумнівно, під впливом «Утопії» Томаса Мора. У ній йдеться про місто, розташоване на горі і яке поділялося на сім поясів, або кіл. У кожному з них були зручні приміщення для житла, роботи, відпочинку.</a:t>
            </a:r>
          </a:p>
          <a:p>
            <a:pPr marL="0" indent="0">
              <a:buNone/>
            </a:pPr>
            <a:endParaRPr lang="en-GB" sz="2800" dirty="0">
              <a:latin typeface="Georgia" panose="02040502050405020303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14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F13E34C7-CFC7-3849-B48C-902AE348985A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16ECE0A9-0A52-AC45-927E-D72E73978E2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1800" b="11800"/>
          <a:stretch>
            <a:fillRect/>
          </a:stretch>
        </p:blipFill>
        <p:spPr>
          <a:xfrm>
            <a:off x="8155043" y="1343905"/>
            <a:ext cx="3737526" cy="3933645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62D99B1-14C5-BC4C-A226-A5FB3C36CC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175000" cy="440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FBF67ECE-2B1A-6A4B-B2E6-596783902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540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MNS:">
            <a:extLst>
              <a:ext uri="{FF2B5EF4-FFF2-40B4-BE49-F238E27FC236}">
                <a16:creationId xmlns:a16="http://schemas.microsoft.com/office/drawing/2014/main" id="{4D96EF40-C062-7A47-AD83-5B0B4C629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905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803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r>
              <a:rPr lang="uk-UA" dirty="0" err="1">
                <a:solidFill>
                  <a:srgbClr val="000000"/>
                </a:solidFill>
                <a:latin typeface="Georgia" panose="02040502050405020303" pitchFamily="18" charset="0"/>
              </a:rPr>
              <a:t>Томаззо</a:t>
            </a:r>
            <a:r>
              <a:rPr lang="uk-UA" dirty="0">
                <a:solidFill>
                  <a:srgbClr val="000000"/>
                </a:solidFill>
                <a:latin typeface="Georgia" panose="02040502050405020303" pitchFamily="18" charset="0"/>
              </a:rPr>
              <a:t> Кампанелла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8895" y="1343905"/>
            <a:ext cx="7731889" cy="4847009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uk-UA" sz="24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Головним правителем серед жителів міста вважався первосвященик — Сонце. Він вирішує всі мирські і духовні питання. У нього є три помічники: Могутність, Мудрість і Любов. Перший займається справами миру і війни, другий — мистецтвом, будівельною справою, науками і відповідними їм установами і навчальними закладами. У державі Кампанелли встановлена рівність чоловіка і жінки. </a:t>
            </a:r>
          </a:p>
          <a:p>
            <a:pPr marL="0" indent="0">
              <a:buNone/>
            </a:pPr>
            <a:r>
              <a:rPr lang="uk-UA" sz="24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Попри те, що після катування Кампанелла юридично вважався божевільним і його не можна було засуджувати, 8 січня 1603 року Свята служба присудила його до довічного утримання у в'язниці.</a:t>
            </a:r>
            <a:endParaRPr lang="en-GB" sz="2400" dirty="0">
              <a:latin typeface="Georgia" panose="02040502050405020303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15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F13E34C7-CFC7-3849-B48C-902AE348985A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16ECE0A9-0A52-AC45-927E-D72E73978E2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1800" b="11800"/>
          <a:stretch>
            <a:fillRect/>
          </a:stretch>
        </p:blipFill>
        <p:spPr>
          <a:xfrm>
            <a:off x="8155043" y="1343905"/>
            <a:ext cx="3737526" cy="3933645"/>
          </a:xfrm>
        </p:spPr>
      </p:pic>
    </p:spTree>
    <p:extLst>
      <p:ext uri="{BB962C8B-B14F-4D97-AF65-F5344CB8AC3E}">
        <p14:creationId xmlns:p14="http://schemas.microsoft.com/office/powerpoint/2010/main" val="3952407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F8CD19E-917C-9A41-8D85-0FFAAE95288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8569" r="8569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484836" y="3330872"/>
            <a:ext cx="6798250" cy="1674470"/>
          </a:xfrm>
          <a:ln>
            <a:noFill/>
          </a:ln>
        </p:spPr>
        <p:txBody>
          <a:bodyPr rtlCol="0"/>
          <a:lstStyle/>
          <a:p>
            <a:pPr rtl="0"/>
            <a:r>
              <a:rPr lang="uk-UA" dirty="0">
                <a:latin typeface="Arial" panose="020B0604020202020204" pitchFamily="34" charset="0"/>
                <a:cs typeface="Arial" panose="020B0604020202020204" pitchFamily="34" charset="0"/>
              </a:rPr>
              <a:t>Макіавеллі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4538" y="4070431"/>
            <a:ext cx="2456210" cy="934911"/>
          </a:xfrm>
        </p:spPr>
        <p:txBody>
          <a:bodyPr rtlCol="0">
            <a:normAutofit/>
          </a:bodyPr>
          <a:lstStyle/>
          <a:p>
            <a:pPr algn="ctr"/>
            <a:r>
              <a:rPr lang="uk-UA" i="0" dirty="0">
                <a:solidFill>
                  <a:srgbClr val="000000"/>
                </a:solidFill>
                <a:latin typeface="Linux Libertine"/>
              </a:rPr>
              <a:t>і</a:t>
            </a:r>
            <a:r>
              <a:rPr lang="uk-UA" b="0" i="0" u="none" strike="noStrike" dirty="0">
                <a:solidFill>
                  <a:srgbClr val="000000"/>
                </a:solidFill>
                <a:effectLst/>
                <a:latin typeface="Linux Libertine"/>
              </a:rPr>
              <a:t> його думка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16</a:t>
            </a:fld>
            <a:endParaRPr lang="en-GB"/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18D74F64-03DC-4B40-9259-D04778C8805B}"/>
              </a:ext>
            </a:extLst>
          </p:cNvPr>
          <p:cNvSpPr txBox="1">
            <a:spLocks/>
          </p:cNvSpPr>
          <p:nvPr/>
        </p:nvSpPr>
        <p:spPr>
          <a:xfrm>
            <a:off x="10023806" y="6020766"/>
            <a:ext cx="1296235" cy="837234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7229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5159" y="798577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Макіавеллі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987" y="2379643"/>
            <a:ext cx="9166813" cy="3546139"/>
          </a:xfrm>
        </p:spPr>
        <p:txBody>
          <a:bodyPr rtlCol="0">
            <a:noAutofit/>
          </a:bodyPr>
          <a:lstStyle/>
          <a:p>
            <a:pPr marL="0" indent="0">
              <a:buNone/>
            </a:pPr>
            <a:r>
              <a:rPr lang="uk-UA" b="0" i="0" u="none" strike="noStrike" dirty="0" err="1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Нікколо</a:t>
            </a:r>
            <a:r>
              <a:rPr lang="uk-UA" dirty="0">
                <a:solidFill>
                  <a:srgbClr val="202122"/>
                </a:solidFill>
                <a:latin typeface="Georgia" panose="02040502050405020303" pitchFamily="18" charset="0"/>
              </a:rPr>
              <a:t> </a:t>
            </a:r>
            <a:r>
              <a:rPr lang="uk-UA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Макіавеллі — державний секретар Флоренції, політичний діяч, мислитель, гуманіст, поет і драматург епохи Відродження. Він найбільш відомий своїм політичним трактатом «Державець» (</a:t>
            </a:r>
            <a:r>
              <a:rPr lang="en-GB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Il Principe), </a:t>
            </a:r>
            <a:r>
              <a:rPr lang="uk-UA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написаним біля 1513 року, але опублікованим лише в 1532 році. Його часто називають батьком сучасної політичної філософії та політології.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17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565BCB1-B236-3C42-ADE0-01972DAA56EF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27056" r="27056"/>
          <a:stretch>
            <a:fillRect/>
          </a:stretch>
        </p:blipFill>
        <p:spPr>
          <a:xfrm>
            <a:off x="9713098" y="-1"/>
            <a:ext cx="2478902" cy="6940627"/>
          </a:xfrm>
        </p:spPr>
      </p:pic>
    </p:spTree>
    <p:extLst>
      <p:ext uri="{BB962C8B-B14F-4D97-AF65-F5344CB8AC3E}">
        <p14:creationId xmlns:p14="http://schemas.microsoft.com/office/powerpoint/2010/main" val="3547467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5159" y="165490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Державець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905" y="1740664"/>
            <a:ext cx="9233193" cy="3757556"/>
          </a:xfrm>
        </p:spPr>
        <p:txBody>
          <a:bodyPr rtlCol="0">
            <a:noAutofit/>
          </a:bodyPr>
          <a:lstStyle/>
          <a:p>
            <a:pPr marL="0" indent="0">
              <a:buNone/>
            </a:pPr>
            <a:r>
              <a:rPr lang="uk-UA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«Державець» (</a:t>
            </a:r>
            <a:r>
              <a:rPr lang="uk-UA" sz="2000" b="0" i="0" u="none" strike="noStrike" dirty="0" err="1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італ</a:t>
            </a:r>
            <a:r>
              <a:rPr lang="uk-UA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. </a:t>
            </a:r>
            <a:r>
              <a:rPr lang="en-GB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Il Principe) — </a:t>
            </a:r>
            <a:r>
              <a:rPr lang="uk-UA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італійський політичний трактат </a:t>
            </a:r>
            <a:r>
              <a:rPr lang="uk-UA" sz="2000" b="0" i="0" u="none" strike="noStrike" dirty="0" err="1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Нікколо</a:t>
            </a:r>
            <a:r>
              <a:rPr lang="uk-UA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 Макіавеллі. Написаний 1513 року в жанрі князівського </a:t>
            </a:r>
            <a:r>
              <a:rPr lang="uk-UA" sz="2000" b="0" i="0" u="none" strike="noStrike" dirty="0" err="1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зерцала</a:t>
            </a:r>
            <a:r>
              <a:rPr lang="uk-UA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. Опублікований 1532 після смерті автора. Присвячений флорентійському шляхтичу Лоренцо де </a:t>
            </a:r>
            <a:r>
              <a:rPr lang="uk-UA" sz="2000" b="0" i="0" u="none" strike="noStrike" dirty="0" err="1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Медічі</a:t>
            </a:r>
            <a:r>
              <a:rPr lang="uk-UA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, господарю Флоренції в 1516—1519 рр. </a:t>
            </a:r>
          </a:p>
          <a:p>
            <a:pPr marL="0" indent="0">
              <a:buNone/>
            </a:pPr>
            <a:r>
              <a:rPr lang="uk-UA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Узагальнює закономірності політичного життя, визначає роль і місце володаря-державця, дає поради з мистецтва здобуття і утримання влади. Один із базових текстів політичної філософії та європейського раннього модерну. Найвидатніший твір Макіавеллі, від якого походить термін макіавеллізм — політика, що використовує весь арсенал засобів боротьби для досягнення своєї мети. </a:t>
            </a:r>
          </a:p>
          <a:p>
            <a:pPr marL="0" indent="0">
              <a:buNone/>
            </a:pPr>
            <a:r>
              <a:rPr lang="uk-UA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Справив великий вплив на мислителів: Бекона, </a:t>
            </a:r>
            <a:r>
              <a:rPr lang="uk-UA" sz="2000" b="0" i="0" u="none" strike="noStrike" dirty="0" err="1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Мілтона</a:t>
            </a:r>
            <a:r>
              <a:rPr lang="uk-UA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, Спінозу, Сміта. Був настільною книгою багатьох політичних діячів, зокрема імператора Карла </a:t>
            </a:r>
            <a:r>
              <a:rPr lang="en-GB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V, </a:t>
            </a:r>
            <a:r>
              <a:rPr lang="uk-UA" sz="20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гетьмана Івана Мазепи, «отців-засновників» США, Наполеона І, Муссоліні й Сталіна.</a:t>
            </a:r>
          </a:p>
          <a:p>
            <a:pPr marL="0" indent="0">
              <a:buNone/>
            </a:pPr>
            <a:endParaRPr lang="uk-UA" b="0" i="0" u="none" strike="noStrike" dirty="0">
              <a:solidFill>
                <a:srgbClr val="202122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18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565BCB1-B236-3C42-ADE0-01972DAA56EF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27056" r="27056"/>
          <a:stretch>
            <a:fillRect/>
          </a:stretch>
        </p:blipFill>
        <p:spPr>
          <a:xfrm>
            <a:off x="9713098" y="-1"/>
            <a:ext cx="2478902" cy="6940627"/>
          </a:xfrm>
        </p:spPr>
      </p:pic>
    </p:spTree>
    <p:extLst>
      <p:ext uri="{BB962C8B-B14F-4D97-AF65-F5344CB8AC3E}">
        <p14:creationId xmlns:p14="http://schemas.microsoft.com/office/powerpoint/2010/main" val="4908319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5159" y="165490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Державець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905" y="1740664"/>
            <a:ext cx="9233193" cy="3757556"/>
          </a:xfrm>
        </p:spPr>
        <p:txBody>
          <a:bodyPr rtlCol="0">
            <a:noAutofit/>
          </a:bodyPr>
          <a:lstStyle/>
          <a:p>
            <a:pPr marL="0" indent="0">
              <a:buNone/>
            </a:pPr>
            <a:r>
              <a:rPr lang="uk-UA" sz="18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Макіавеллі претендував на створення нового методу, що його він визначав як видобування максим, або правил успішної політичної діяльності з історії і практичного досвіду в намаганнях написати щось «корисне для дослідника.</a:t>
            </a:r>
          </a:p>
          <a:p>
            <a:pPr marL="0" indent="0">
              <a:buNone/>
            </a:pPr>
            <a:r>
              <a:rPr lang="uk-UA" sz="18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Метод Макіавеллі було названо індуктивним, або науковим тому, що він виводив свої висновки з практичного, або ж історичного досвіду існування людської природи, що залишається незмінною за всіх політичних </a:t>
            </a:r>
            <a:r>
              <a:rPr lang="uk-UA" sz="1800" b="0" i="0" u="none" strike="noStrike" dirty="0" err="1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устроїв</a:t>
            </a:r>
            <a:r>
              <a:rPr lang="uk-UA" sz="18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, які переживають природний цикл розквіту і занепаду. </a:t>
            </a:r>
          </a:p>
          <a:p>
            <a:pPr marL="0" indent="0">
              <a:buNone/>
            </a:pPr>
            <a:r>
              <a:rPr lang="uk-UA" sz="18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Макіавеллі не ставив моральні стандарти в залежність від політичних, визнаючи, що «державцю годиться дотримувати свого слова, жити чесно, а не обманом», і що «не лише за християнськими канонами, а й за будь-якими людськими канонами неправильно» поводитися з людьми так </a:t>
            </a:r>
            <a:r>
              <a:rPr lang="uk-UA" sz="1800" b="0" i="0" u="none" strike="noStrike" dirty="0" err="1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негуманно</a:t>
            </a:r>
            <a:r>
              <a:rPr lang="uk-UA" sz="18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, як це робив Філіп Македонський, переселяючи людей з провінції в провінцію.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19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565BCB1-B236-3C42-ADE0-01972DAA56EF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27056" r="27056"/>
          <a:stretch>
            <a:fillRect/>
          </a:stretch>
        </p:blipFill>
        <p:spPr>
          <a:xfrm>
            <a:off x="9713098" y="-1"/>
            <a:ext cx="2478902" cy="6940627"/>
          </a:xfrm>
        </p:spPr>
      </p:pic>
    </p:spTree>
    <p:extLst>
      <p:ext uri="{BB962C8B-B14F-4D97-AF65-F5344CB8AC3E}">
        <p14:creationId xmlns:p14="http://schemas.microsoft.com/office/powerpoint/2010/main" val="2858596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4F8C837E-C43C-EA4F-A3A5-98D4E3DB3BC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619" r="619"/>
          <a:stretch>
            <a:fillRect/>
          </a:stretch>
        </p:blipFill>
        <p:spPr>
          <a:ln>
            <a:solidFill>
              <a:schemeClr val="accent1"/>
            </a:solidFill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484836" y="3330872"/>
            <a:ext cx="6798250" cy="1674470"/>
          </a:xfrm>
          <a:ln>
            <a:noFill/>
          </a:ln>
        </p:spPr>
        <p:txBody>
          <a:bodyPr rtlCol="0"/>
          <a:lstStyle/>
          <a:p>
            <a:pPr rtl="0"/>
            <a:r>
              <a:rPr lang="uk-UA" dirty="0">
                <a:latin typeface="Arial" panose="020B0604020202020204" pitchFamily="34" charset="0"/>
                <a:cs typeface="Arial" panose="020B0604020202020204" pitchFamily="34" charset="0"/>
              </a:rPr>
              <a:t>відродження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4538" y="4070431"/>
            <a:ext cx="2456210" cy="934911"/>
          </a:xfrm>
        </p:spPr>
        <p:txBody>
          <a:bodyPr rtlCol="0">
            <a:normAutofit/>
          </a:bodyPr>
          <a:lstStyle/>
          <a:p>
            <a:pPr algn="ctr"/>
            <a:r>
              <a:rPr lang="uk-UA" b="0" i="0" u="none" strike="noStrike" dirty="0">
                <a:solidFill>
                  <a:srgbClr val="000000"/>
                </a:solidFill>
                <a:effectLst/>
                <a:latin typeface="Linux Libertine"/>
              </a:rPr>
              <a:t>і думка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2</a:t>
            </a:fld>
            <a:endParaRPr lang="en-GB"/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18D74F64-03DC-4B40-9259-D04778C8805B}"/>
              </a:ext>
            </a:extLst>
          </p:cNvPr>
          <p:cNvSpPr txBox="1">
            <a:spLocks/>
          </p:cNvSpPr>
          <p:nvPr/>
        </p:nvSpPr>
        <p:spPr>
          <a:xfrm>
            <a:off x="10023806" y="6020766"/>
            <a:ext cx="1296235" cy="837234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9905" y="1740663"/>
            <a:ext cx="9233193" cy="4010141"/>
          </a:xfrm>
        </p:spPr>
        <p:txBody>
          <a:bodyPr rtlCol="0">
            <a:noAutofit/>
          </a:bodyPr>
          <a:lstStyle/>
          <a:p>
            <a:pPr marL="0" indent="0">
              <a:buNone/>
            </a:pPr>
            <a:r>
              <a:rPr lang="uk-UA" sz="1800" b="0" i="0" strike="noStrike" dirty="0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В Європі часів Реформації «Державець» був затаврований як книга, «написана рукою диявола. </a:t>
            </a:r>
          </a:p>
          <a:p>
            <a:pPr marL="0" indent="0">
              <a:buNone/>
            </a:pPr>
            <a:r>
              <a:rPr lang="uk-UA" sz="1800" b="0" i="0" strike="noStrike" dirty="0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Хоча Берлін стверджує, що для Макіавеллі немає ніякої суперечності між двома ціннісними системами, що їх він обстоював, — християнською і язичницькою, — питання про те, чи можна виправдовувати аморальну поведінку політичним успіхом, залишається таким же суперечливим, як і в часи </a:t>
            </a:r>
            <a:r>
              <a:rPr lang="uk-UA" sz="1800" b="0" i="0" strike="noStrike" dirty="0" err="1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Макіявеллі</a:t>
            </a:r>
            <a:r>
              <a:rPr lang="uk-UA" sz="1800" b="0" i="0" strike="noStrike" dirty="0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. Віра Макіавеллі в те, що доля контролює половину нашого життя («Державець», розділ 25), теж має важливий моральний і політичний підтекст. </a:t>
            </a:r>
          </a:p>
          <a:p>
            <a:pPr marL="0" indent="0">
              <a:buNone/>
            </a:pPr>
            <a:r>
              <a:rPr lang="uk-UA" sz="1800" b="0" i="0" strike="noStrike" dirty="0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Змінити свій стиль поведінки для того, щоб пристосуватися до поворотів долі, людині не просто, але ще невідомо, чи забезпечить успіх правильна поведінка: жорстокий Ганнібал і благочестивий </a:t>
            </a:r>
            <a:r>
              <a:rPr lang="uk-UA" sz="1800" b="0" i="0" strike="noStrike" dirty="0" err="1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Сципіон</a:t>
            </a:r>
            <a:r>
              <a:rPr lang="uk-UA" sz="1800" b="0" i="0" strike="noStrike" dirty="0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 домагалися однакових успіхів за допомогою різних засобів («Державець», розділ 17). Отже, для </a:t>
            </a:r>
            <a:r>
              <a:rPr lang="uk-UA" sz="1800" b="0" i="0" strike="noStrike" dirty="0" err="1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Макіявеллі</a:t>
            </a:r>
            <a:r>
              <a:rPr lang="uk-UA" sz="1800" b="0" i="0" strike="noStrike" dirty="0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 політичні чесноти (</a:t>
            </a:r>
            <a:r>
              <a:rPr lang="en-GB" sz="1800" b="0" i="0" strike="noStrike" dirty="0" err="1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virtur</a:t>
            </a:r>
            <a:r>
              <a:rPr lang="en-GB" sz="1800" b="0" i="0" strike="noStrike" dirty="0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) </a:t>
            </a:r>
            <a:r>
              <a:rPr lang="uk-UA" sz="1800" b="0" i="0" strike="noStrike" dirty="0">
                <a:solidFill>
                  <a:schemeClr val="tx1"/>
                </a:solidFill>
                <a:effectLst/>
                <a:latin typeface="Georgia" panose="02040502050405020303" pitchFamily="18" charset="0"/>
              </a:rPr>
              <a:t>не мають нічого спільного з традиційною обережною поведінкою, натомість до них входять відвага, сміливість і гнучкість…</a:t>
            </a:r>
            <a:endParaRPr lang="uk-UA" b="0" i="0" strike="noStrike" dirty="0">
              <a:solidFill>
                <a:schemeClr val="tx1"/>
              </a:solidFill>
              <a:effectLst/>
              <a:latin typeface="Georgia" panose="02040502050405020303" pitchFamily="18" charset="0"/>
            </a:endParaRPr>
          </a:p>
          <a:p>
            <a:pPr marL="0" indent="0">
              <a:buNone/>
            </a:pPr>
            <a:endParaRPr lang="uk-UA" sz="2400" b="0" i="0" u="none" strike="noStrike" dirty="0">
              <a:solidFill>
                <a:srgbClr val="202122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5159" y="165490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Державець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20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565BCB1-B236-3C42-ADE0-01972DAA56EF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27056" r="27056"/>
          <a:stretch>
            <a:fillRect/>
          </a:stretch>
        </p:blipFill>
        <p:spPr>
          <a:xfrm>
            <a:off x="9713098" y="-1"/>
            <a:ext cx="2478902" cy="6940627"/>
          </a:xfrm>
        </p:spPr>
      </p:pic>
    </p:spTree>
    <p:extLst>
      <p:ext uri="{BB962C8B-B14F-4D97-AF65-F5344CB8AC3E}">
        <p14:creationId xmlns:p14="http://schemas.microsoft.com/office/powerpoint/2010/main" val="6892251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uk-UA" spc="-150" dirty="0">
                <a:latin typeface="Georgia" panose="02040502050405020303" pitchFamily="18" charset="0"/>
              </a:rPr>
              <a:t>Дякую за увагу</a:t>
            </a:r>
            <a:endParaRPr lang="en-GB" spc="-150" dirty="0">
              <a:latin typeface="Georgia" panose="02040502050405020303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>
            <a:normAutofit fontScale="92500" lnSpcReduction="10000"/>
          </a:bodyPr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Ольховатий Ігор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62267" y="4103745"/>
            <a:ext cx="5605720" cy="244786"/>
          </a:xfrm>
        </p:spPr>
        <p:txBody>
          <a:bodyPr rtlCol="0">
            <a:noAutofit/>
          </a:bodyPr>
          <a:lstStyle/>
          <a:p>
            <a:pPr rtl="0"/>
            <a:r>
              <a:rPr lang="en-GB" sz="900" dirty="0"/>
              <a:t>https://</a:t>
            </a:r>
            <a:r>
              <a:rPr lang="en-GB" sz="900" dirty="0" err="1"/>
              <a:t>uk.wikipedia.org</a:t>
            </a:r>
            <a:r>
              <a:rPr lang="en-GB" sz="900" dirty="0"/>
              <a:t>/wiki/</a:t>
            </a:r>
            <a:r>
              <a:rPr lang="uk-UA" sz="900" dirty="0"/>
              <a:t>Відродження</a:t>
            </a:r>
            <a:endParaRPr lang="en-GB" sz="9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62268" y="4540691"/>
            <a:ext cx="5037854" cy="170695"/>
          </a:xfrm>
        </p:spPr>
        <p:txBody>
          <a:bodyPr rtlCol="0">
            <a:noAutofit/>
          </a:bodyPr>
          <a:lstStyle/>
          <a:p>
            <a:pPr rtl="0"/>
            <a:r>
              <a:rPr lang="en-GB" sz="900" dirty="0"/>
              <a:t>https://</a:t>
            </a:r>
            <a:r>
              <a:rPr lang="en-GB" sz="900" dirty="0" err="1"/>
              <a:t>uk.wikipedia.org</a:t>
            </a:r>
            <a:r>
              <a:rPr lang="en-GB" sz="900" dirty="0"/>
              <a:t>/wiki/</a:t>
            </a:r>
            <a:r>
              <a:rPr lang="uk-UA" sz="900" dirty="0"/>
              <a:t>Томмазо_Кампанелла#«</a:t>
            </a:r>
            <a:r>
              <a:rPr lang="uk-UA" sz="900" dirty="0" err="1"/>
              <a:t>Місто_Сонця</a:t>
            </a:r>
            <a:r>
              <a:rPr lang="uk-UA" sz="900" dirty="0"/>
              <a:t>»</a:t>
            </a:r>
            <a:endParaRPr lang="en-GB" sz="9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en-GB" sz="1600" b="1" spc="-10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GB" sz="1600" b="1" spc="-10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GB" sz="1600" b="1" spc="-10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12" name="Subtitle 3">
            <a:extLst>
              <a:ext uri="{FF2B5EF4-FFF2-40B4-BE49-F238E27FC236}">
                <a16:creationId xmlns:a16="http://schemas.microsoft.com/office/drawing/2014/main" id="{4DE052A3-1D9C-4C47-AB81-5495DAF0554A}"/>
              </a:ext>
            </a:extLst>
          </p:cNvPr>
          <p:cNvSpPr txBox="1">
            <a:spLocks/>
          </p:cNvSpPr>
          <p:nvPr/>
        </p:nvSpPr>
        <p:spPr>
          <a:xfrm>
            <a:off x="10617953" y="94753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14" name="Graphic 13" descr="Link">
            <a:extLst>
              <a:ext uri="{FF2B5EF4-FFF2-40B4-BE49-F238E27FC236}">
                <a16:creationId xmlns:a16="http://schemas.microsoft.com/office/drawing/2014/main" id="{D1D92019-365B-6742-8C39-43E4C9B77F7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49306" y="4511600"/>
            <a:ext cx="244786" cy="244786"/>
          </a:xfrm>
          <a:prstGeom prst="rect">
            <a:avLst/>
          </a:prstGeom>
        </p:spPr>
      </p:pic>
      <p:pic>
        <p:nvPicPr>
          <p:cNvPr id="15" name="Graphic 14" descr="Link">
            <a:extLst>
              <a:ext uri="{FF2B5EF4-FFF2-40B4-BE49-F238E27FC236}">
                <a16:creationId xmlns:a16="http://schemas.microsoft.com/office/drawing/2014/main" id="{6A71D290-0679-8948-8219-5DEB701F53D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58333" y="4103745"/>
            <a:ext cx="244786" cy="244786"/>
          </a:xfrm>
          <a:prstGeom prst="rect">
            <a:avLst/>
          </a:prstGeom>
        </p:spPr>
      </p:pic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BA480DD8-A43A-D54E-BBF1-594BFC6A90C8}"/>
              </a:ext>
            </a:extLst>
          </p:cNvPr>
          <p:cNvSpPr txBox="1">
            <a:spLocks/>
          </p:cNvSpPr>
          <p:nvPr/>
        </p:nvSpPr>
        <p:spPr>
          <a:xfrm>
            <a:off x="6054241" y="4979566"/>
            <a:ext cx="5037854" cy="170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900" dirty="0"/>
              <a:t>https://</a:t>
            </a:r>
            <a:r>
              <a:rPr lang="en-GB" sz="900" dirty="0" err="1"/>
              <a:t>uk.wikipedia.org</a:t>
            </a:r>
            <a:r>
              <a:rPr lang="en-GB" sz="900" dirty="0"/>
              <a:t>/wiki/</a:t>
            </a:r>
            <a:r>
              <a:rPr lang="uk-UA" sz="900" dirty="0" err="1"/>
              <a:t>Мор_Томас</a:t>
            </a:r>
            <a:endParaRPr lang="en-GB" sz="900" dirty="0"/>
          </a:p>
        </p:txBody>
      </p:sp>
      <p:pic>
        <p:nvPicPr>
          <p:cNvPr id="16" name="Graphic 15" descr="Link">
            <a:extLst>
              <a:ext uri="{FF2B5EF4-FFF2-40B4-BE49-F238E27FC236}">
                <a16:creationId xmlns:a16="http://schemas.microsoft.com/office/drawing/2014/main" id="{0AE4C68F-ED7A-0342-8017-218E047A92E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41279" y="4950475"/>
            <a:ext cx="244786" cy="244786"/>
          </a:xfrm>
          <a:prstGeom prst="rect">
            <a:avLst/>
          </a:prstGeom>
        </p:spPr>
      </p:pic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D6342D27-2047-1E48-B1B7-9CC8BE2A0485}"/>
              </a:ext>
            </a:extLst>
          </p:cNvPr>
          <p:cNvSpPr txBox="1">
            <a:spLocks/>
          </p:cNvSpPr>
          <p:nvPr/>
        </p:nvSpPr>
        <p:spPr>
          <a:xfrm>
            <a:off x="6054241" y="5455486"/>
            <a:ext cx="5037854" cy="1706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900" dirty="0"/>
              <a:t>https://</a:t>
            </a:r>
            <a:r>
              <a:rPr lang="en-GB" sz="900" dirty="0" err="1"/>
              <a:t>uk.wikipedia.org</a:t>
            </a:r>
            <a:r>
              <a:rPr lang="en-GB" sz="900" dirty="0"/>
              <a:t>/wiki/</a:t>
            </a:r>
            <a:r>
              <a:rPr lang="uk-UA" sz="900" dirty="0"/>
              <a:t>Державець_(книга)</a:t>
            </a:r>
            <a:endParaRPr lang="en-GB" sz="900" dirty="0"/>
          </a:p>
        </p:txBody>
      </p:sp>
      <p:pic>
        <p:nvPicPr>
          <p:cNvPr id="18" name="Graphic 17" descr="Link">
            <a:extLst>
              <a:ext uri="{FF2B5EF4-FFF2-40B4-BE49-F238E27FC236}">
                <a16:creationId xmlns:a16="http://schemas.microsoft.com/office/drawing/2014/main" id="{776BDA1C-7DDE-3B49-826F-00A27C91BE8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41279" y="5426395"/>
            <a:ext cx="244786" cy="24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4479" y="787561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Ренесанс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987" y="2245743"/>
            <a:ext cx="9166813" cy="3448800"/>
          </a:xfrm>
        </p:spPr>
        <p:txBody>
          <a:bodyPr rtlCol="0">
            <a:normAutofit fontScale="92500"/>
          </a:bodyPr>
          <a:lstStyle/>
          <a:p>
            <a:pPr marL="0" indent="0">
              <a:buNone/>
            </a:pPr>
            <a:r>
              <a:rPr lang="uk-UA" sz="24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У своїй основі Ренесанс має гуманістичний світогляд, звернення до культурної спадщини античності, її «відродження» (звідси і походження </a:t>
            </a:r>
            <a:r>
              <a:rPr lang="uk-UA" sz="2400" b="0" i="0" u="none" strike="noStrike" dirty="0" err="1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терміна</a:t>
            </a:r>
            <a:r>
              <a:rPr lang="uk-UA" sz="24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).</a:t>
            </a:r>
          </a:p>
          <a:p>
            <a:pPr marL="0" indent="0">
              <a:buNone/>
            </a:pPr>
            <a:r>
              <a:rPr lang="uk-UA" sz="24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З </a:t>
            </a:r>
            <a:r>
              <a:rPr lang="en-GB" sz="24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XVI </a:t>
            </a:r>
            <a:r>
              <a:rPr lang="uk-UA" sz="24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століття розпочався перехід до первісного накопичення капіталів, довга і драматична перебудова економіки декількох західноєвропейських країн, формування перших національних держав і буржуазних націй. Дивним чином в авангарді нових процесів стали країни, мало зачеплені ідеями Відродження — Північні Нідерланди, Англія, Швеція, частково — німецькі князівства. </a:t>
            </a:r>
            <a:endParaRPr lang="en-GB" sz="2400" dirty="0">
              <a:latin typeface="Georgia" panose="02040502050405020303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3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5936DA2F-2934-EA44-A9CA-78F1EBC07C2F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16267" r="16267"/>
          <a:stretch>
            <a:fillRect/>
          </a:stretch>
        </p:blipFill>
        <p:spPr>
          <a:xfrm>
            <a:off x="10019956" y="1"/>
            <a:ext cx="2172044" cy="6858000"/>
          </a:xfrm>
        </p:spPr>
      </p:pic>
    </p:spTree>
    <p:extLst>
      <p:ext uri="{BB962C8B-B14F-4D97-AF65-F5344CB8AC3E}">
        <p14:creationId xmlns:p14="http://schemas.microsoft.com/office/powerpoint/2010/main" val="3671351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4479" y="787561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Ренесанс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987" y="2476982"/>
            <a:ext cx="9166813" cy="3448800"/>
          </a:xfrm>
        </p:spPr>
        <p:txBody>
          <a:bodyPr rtlCol="0">
            <a:normAutofit fontScale="92500"/>
          </a:bodyPr>
          <a:lstStyle/>
          <a:p>
            <a:pPr marL="0" indent="0">
              <a:buNone/>
            </a:pPr>
            <a:r>
              <a:rPr lang="uk-UA" sz="24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Найпарадоксальніша ситуація склалася в Італії, класичній країні Відродження. Дрібні італійські князівства на чолі з Папською державою пішли консервативним шляхом зміцнення феодальних відносин. Це спричинило кризу ідей Відродження після 1527 року, скорочення капіталістичних виробництв, обвал авторитету римських пап, Контрреформації і посилення позицій інквізиції в усіх суспільних галузях, загальмувало процес об'єднання конгломерату дрібних італійських держав у єдину державу на 450 років. (Італія стане єдиною державою лише в середині </a:t>
            </a:r>
            <a:r>
              <a:rPr lang="en-GB" sz="24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XIX </a:t>
            </a:r>
            <a:r>
              <a:rPr lang="uk-UA" sz="2400" b="0" i="0" u="none" strike="noStrike" dirty="0">
                <a:solidFill>
                  <a:srgbClr val="202122"/>
                </a:solidFill>
                <a:effectLst/>
                <a:latin typeface="Georgia" panose="02040502050405020303" pitchFamily="18" charset="0"/>
              </a:rPr>
              <a:t>століття.)</a:t>
            </a:r>
            <a:endParaRPr lang="en-GB" sz="2400" dirty="0">
              <a:latin typeface="Georgia" panose="02040502050405020303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4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83BE2BC-95E4-3E4D-BCCE-83691D848912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29925" r="29925"/>
          <a:stretch>
            <a:fillRect/>
          </a:stretch>
        </p:blipFill>
        <p:spPr>
          <a:xfrm>
            <a:off x="10023475" y="0"/>
            <a:ext cx="2172044" cy="6858000"/>
          </a:xfrm>
        </p:spPr>
      </p:pic>
    </p:spTree>
    <p:extLst>
      <p:ext uri="{BB962C8B-B14F-4D97-AF65-F5344CB8AC3E}">
        <p14:creationId xmlns:p14="http://schemas.microsoft.com/office/powerpoint/2010/main" val="1479153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4479" y="787561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Ренесанс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987" y="2379643"/>
            <a:ext cx="9166813" cy="3546139"/>
          </a:xfrm>
        </p:spPr>
        <p:txBody>
          <a:bodyPr rtlCol="0">
            <a:normAutofit lnSpcReduction="10000"/>
          </a:bodyPr>
          <a:lstStyle/>
          <a:p>
            <a:pPr marL="0" indent="0">
              <a:buNone/>
            </a:pPr>
            <a:r>
              <a:rPr lang="uk-UA" sz="2400" dirty="0">
                <a:latin typeface="Georgia" panose="02040502050405020303" pitchFamily="18" charset="0"/>
              </a:rPr>
              <a:t>Посилив свої позиції європейський протестантизм — через занепад авторитету папської влади. В Німеччині зміцнило позиції лютеранство. В Англії </a:t>
            </a:r>
            <a:r>
              <a:rPr lang="uk-UA" sz="2400" dirty="0" err="1">
                <a:latin typeface="Georgia" panose="02040502050405020303" pitchFamily="18" charset="0"/>
              </a:rPr>
              <a:t>виникло</a:t>
            </a:r>
            <a:r>
              <a:rPr lang="uk-UA" sz="2400" dirty="0">
                <a:latin typeface="Georgia" panose="02040502050405020303" pitchFamily="18" charset="0"/>
              </a:rPr>
              <a:t> англіканство, де головою віровчення став світський володар — король Генріх </a:t>
            </a:r>
            <a:r>
              <a:rPr lang="en-GB" sz="2400" dirty="0">
                <a:latin typeface="Georgia" panose="02040502050405020303" pitchFamily="18" charset="0"/>
              </a:rPr>
              <a:t>VIII. </a:t>
            </a:r>
            <a:r>
              <a:rPr lang="uk-UA" sz="2400" dirty="0">
                <a:latin typeface="Georgia" panose="02040502050405020303" pitchFamily="18" charset="0"/>
              </a:rPr>
              <a:t>Відтак Британія офіційно відмовилась надсилати у Рим гроші та не визнавала верховенства папи в державі.</a:t>
            </a:r>
          </a:p>
          <a:p>
            <a:pPr marL="0" indent="0">
              <a:buNone/>
            </a:pPr>
            <a:r>
              <a:rPr lang="uk-UA" sz="2400" dirty="0">
                <a:latin typeface="Georgia" panose="02040502050405020303" pitchFamily="18" charset="0"/>
              </a:rPr>
              <a:t>Римським папам знадобилось кілька десятиліть, аби потроху відновити свої позиції тільки в Італії. Однак західноєвропейська спільнота назавжди розкололася на два релігійні табори — католицизм і протестантизм.</a:t>
            </a:r>
            <a:endParaRPr lang="en-GB" sz="2400" dirty="0">
              <a:latin typeface="Georgia" panose="02040502050405020303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5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98F6441-9347-6540-8355-A4FE43B42CFA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27355" r="27355"/>
          <a:stretch>
            <a:fillRect/>
          </a:stretch>
        </p:blipFill>
        <p:spPr>
          <a:xfrm>
            <a:off x="10023806" y="0"/>
            <a:ext cx="2168194" cy="6846888"/>
          </a:xfrm>
        </p:spPr>
      </p:pic>
    </p:spTree>
    <p:extLst>
      <p:ext uri="{BB962C8B-B14F-4D97-AF65-F5344CB8AC3E}">
        <p14:creationId xmlns:p14="http://schemas.microsoft.com/office/powerpoint/2010/main" val="2434376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4479" y="787561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Ренесанс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987" y="2126255"/>
            <a:ext cx="9166813" cy="3546139"/>
          </a:xfrm>
        </p:spPr>
        <p:txBody>
          <a:bodyPr rtlCol="0">
            <a:normAutofit fontScale="92500" lnSpcReduction="10000"/>
          </a:bodyPr>
          <a:lstStyle/>
          <a:p>
            <a:pPr marL="0" indent="0">
              <a:buNone/>
            </a:pPr>
            <a:r>
              <a:rPr lang="uk-UA" sz="2400" dirty="0">
                <a:latin typeface="Georgia" panose="02040502050405020303" pitchFamily="18" charset="0"/>
              </a:rPr>
              <a:t>Новий поштовх для розвитку ідей гуманізму дає винайдення друкарства у </a:t>
            </a:r>
            <a:r>
              <a:rPr lang="en-GB" sz="2400" dirty="0">
                <a:latin typeface="Georgia" panose="02040502050405020303" pitchFamily="18" charset="0"/>
              </a:rPr>
              <a:t>XV </a:t>
            </a:r>
            <a:r>
              <a:rPr lang="uk-UA" sz="2400" dirty="0">
                <a:latin typeface="Georgia" panose="02040502050405020303" pitchFamily="18" charset="0"/>
              </a:rPr>
              <a:t>ст., яке дозволяє зробити літературні твори надбанням ширших верств. Починається період «Високого відродження». </a:t>
            </a:r>
          </a:p>
          <a:p>
            <a:pPr marL="0" indent="0">
              <a:buNone/>
            </a:pPr>
            <a:r>
              <a:rPr lang="uk-UA" sz="2400" dirty="0">
                <a:latin typeface="Georgia" panose="02040502050405020303" pitchFamily="18" charset="0"/>
              </a:rPr>
              <a:t>Творчість діячів цього періоду сповнена вірою в безмежні можливості людини, її волі і розуму, запереченням схоластики й аскетизму. Це епоха нових географічних </a:t>
            </a:r>
            <a:r>
              <a:rPr lang="uk-UA" sz="2400" dirty="0" err="1">
                <a:latin typeface="Georgia" panose="02040502050405020303" pitchFamily="18" charset="0"/>
              </a:rPr>
              <a:t>відкриттів</a:t>
            </a:r>
            <a:r>
              <a:rPr lang="uk-UA" sz="2400" dirty="0">
                <a:latin typeface="Georgia" panose="02040502050405020303" pitchFamily="18" charset="0"/>
              </a:rPr>
              <a:t>, розвитку науки, в архітектурі — створення великої кількості світських будівель, у живописі відображення всього багатства дійсності новими художніми засобами, зображення людського тіла, у тому числі й оголеного.</a:t>
            </a:r>
            <a:endParaRPr lang="en-GB" sz="2400" dirty="0">
              <a:latin typeface="Georgia" panose="02040502050405020303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6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3F6FE0B-1437-C34B-9A6C-3FBAE2072A65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26203" r="26203"/>
          <a:stretch>
            <a:fillRect/>
          </a:stretch>
        </p:blipFill>
        <p:spPr>
          <a:xfrm>
            <a:off x="10023475" y="0"/>
            <a:ext cx="2168525" cy="6846888"/>
          </a:xfrm>
        </p:spPr>
      </p:pic>
    </p:spTree>
    <p:extLst>
      <p:ext uri="{BB962C8B-B14F-4D97-AF65-F5344CB8AC3E}">
        <p14:creationId xmlns:p14="http://schemas.microsoft.com/office/powerpoint/2010/main" val="2587295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49854C78-8596-364B-9CD9-8C0831DC51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5193" r="5193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484836" y="3330872"/>
            <a:ext cx="6798250" cy="1674470"/>
          </a:xfrm>
          <a:ln>
            <a:noFill/>
          </a:ln>
        </p:spPr>
        <p:txBody>
          <a:bodyPr rtlCol="0"/>
          <a:lstStyle/>
          <a:p>
            <a:pPr rtl="0"/>
            <a:r>
              <a:rPr lang="uk-UA" dirty="0">
                <a:latin typeface="Arial" panose="020B0604020202020204" pitchFamily="34" charset="0"/>
                <a:cs typeface="Arial" panose="020B0604020202020204" pitchFamily="34" charset="0"/>
              </a:rPr>
              <a:t>Гуманізм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4538" y="4070431"/>
            <a:ext cx="2456210" cy="934911"/>
          </a:xfrm>
        </p:spPr>
        <p:txBody>
          <a:bodyPr rtlCol="0">
            <a:normAutofit/>
          </a:bodyPr>
          <a:lstStyle/>
          <a:p>
            <a:pPr algn="ctr"/>
            <a:r>
              <a:rPr lang="uk-UA" i="0" dirty="0">
                <a:solidFill>
                  <a:srgbClr val="000000"/>
                </a:solidFill>
                <a:latin typeface="Linux Libertine"/>
              </a:rPr>
              <a:t>я</a:t>
            </a:r>
            <a:r>
              <a:rPr lang="uk-UA" b="0" i="0" u="none" strike="noStrike" dirty="0">
                <a:solidFill>
                  <a:srgbClr val="000000"/>
                </a:solidFill>
                <a:effectLst/>
                <a:latin typeface="Linux Libertine"/>
              </a:rPr>
              <a:t>к ідея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7</a:t>
            </a:fld>
            <a:endParaRPr lang="en-GB"/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18D74F64-03DC-4B40-9259-D04778C8805B}"/>
              </a:ext>
            </a:extLst>
          </p:cNvPr>
          <p:cNvSpPr txBox="1">
            <a:spLocks/>
          </p:cNvSpPr>
          <p:nvPr/>
        </p:nvSpPr>
        <p:spPr>
          <a:xfrm>
            <a:off x="10023806" y="6020766"/>
            <a:ext cx="1296235" cy="837234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8570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4479" y="787561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Гуманізм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987" y="2379643"/>
            <a:ext cx="9166813" cy="3546139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uk-UA" sz="2400" dirty="0">
                <a:latin typeface="Georgia" panose="02040502050405020303" pitchFamily="18" charset="0"/>
              </a:rPr>
              <a:t>Поняття «гуманізм» у філософській літературі вживається у двох значеннях. В широкому — це система ідей і поглядів на людину як найвищу цінність, у більш вузькому — це прогресивна течія західноєвропейської культури епохи Відродження, спрямована на утвердження поваги до гідності й розуму людини, її права на земне щастя, вільний вияв природних людських почуттів і здібностей.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8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DF23A66-43DE-0640-8ADA-1B834FD47A15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14280" r="14280"/>
          <a:stretch>
            <a:fillRect/>
          </a:stretch>
        </p:blipFill>
        <p:spPr>
          <a:xfrm>
            <a:off x="10023475" y="0"/>
            <a:ext cx="2168525" cy="6846888"/>
          </a:xfrm>
        </p:spPr>
      </p:pic>
    </p:spTree>
    <p:extLst>
      <p:ext uri="{BB962C8B-B14F-4D97-AF65-F5344CB8AC3E}">
        <p14:creationId xmlns:p14="http://schemas.microsoft.com/office/powerpoint/2010/main" val="72791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4479" y="787561"/>
            <a:ext cx="5185321" cy="1955639"/>
          </a:xfrm>
        </p:spPr>
        <p:txBody>
          <a:bodyPr rtlCol="0"/>
          <a:lstStyle/>
          <a:p>
            <a:pPr rtl="0"/>
            <a:r>
              <a:rPr lang="uk-UA" dirty="0">
                <a:latin typeface="Georgia" panose="02040502050405020303" pitchFamily="18" charset="0"/>
              </a:rPr>
              <a:t>Гуманізм</a:t>
            </a:r>
            <a:endParaRPr lang="en-GB" dirty="0">
              <a:latin typeface="Georgia" panose="020405020504050203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987" y="2379643"/>
            <a:ext cx="9166813" cy="3546139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uk-UA" sz="2400" dirty="0">
                <a:latin typeface="Georgia" panose="02040502050405020303" pitchFamily="18" charset="0"/>
              </a:rPr>
              <a:t>Між гуманізмом і неоплатонізмом Ренесансу існувала не тільки єдність, а й тотожність. Зачинателем гуманістичного руху вважається італійський громадський діяч і демократ </a:t>
            </a:r>
            <a:r>
              <a:rPr lang="uk-UA" sz="2400" dirty="0" err="1">
                <a:latin typeface="Georgia" panose="02040502050405020303" pitchFamily="18" charset="0"/>
              </a:rPr>
              <a:t>Колюччо</a:t>
            </a:r>
            <a:r>
              <a:rPr lang="uk-UA" sz="2400" dirty="0">
                <a:latin typeface="Georgia" panose="02040502050405020303" pitchFamily="18" charset="0"/>
              </a:rPr>
              <a:t> </a:t>
            </a:r>
            <a:r>
              <a:rPr lang="uk-UA" sz="2400" dirty="0" err="1">
                <a:latin typeface="Georgia" panose="02040502050405020303" pitchFamily="18" charset="0"/>
              </a:rPr>
              <a:t>Салютаті</a:t>
            </a:r>
            <a:r>
              <a:rPr lang="uk-UA" sz="2400" dirty="0">
                <a:latin typeface="Georgia" panose="02040502050405020303" pitchFamily="18" charset="0"/>
              </a:rPr>
              <a:t> (1331—1404)</a:t>
            </a:r>
          </a:p>
          <a:p>
            <a:pPr marL="0" indent="0">
              <a:buNone/>
            </a:pPr>
            <a:r>
              <a:rPr lang="uk-UA" sz="2400" dirty="0">
                <a:latin typeface="Georgia" panose="02040502050405020303" pitchFamily="18" charset="0"/>
              </a:rPr>
              <a:t>Велику роль в утвердженні гуманістичних ідей в Європі відіграла Платонівська Академія у Флоренції (1459—1521), яку очолював неоплатонік і світський філософ </a:t>
            </a:r>
            <a:r>
              <a:rPr lang="uk-UA" sz="2400" dirty="0" err="1">
                <a:latin typeface="Georgia" panose="02040502050405020303" pitchFamily="18" charset="0"/>
              </a:rPr>
              <a:t>Марсіліо</a:t>
            </a:r>
            <a:r>
              <a:rPr lang="uk-UA" sz="2400" dirty="0">
                <a:latin typeface="Georgia" panose="02040502050405020303" pitchFamily="18" charset="0"/>
              </a:rPr>
              <a:t> </a:t>
            </a:r>
            <a:r>
              <a:rPr lang="uk-UA" sz="2400" dirty="0" err="1">
                <a:latin typeface="Georgia" panose="02040502050405020303" pitchFamily="18" charset="0"/>
              </a:rPr>
              <a:t>Фічіно</a:t>
            </a:r>
            <a:endParaRPr lang="en-GB" sz="2400" dirty="0">
              <a:latin typeface="Georgia" panose="02040502050405020303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9</a:t>
            </a:fld>
            <a:endParaRPr lang="en-GB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46AA48A1-E64B-BC42-99F5-000B9CB5B86B}"/>
              </a:ext>
            </a:extLst>
          </p:cNvPr>
          <p:cNvSpPr txBox="1">
            <a:spLocks/>
          </p:cNvSpPr>
          <p:nvPr/>
        </p:nvSpPr>
        <p:spPr>
          <a:xfrm>
            <a:off x="10023806" y="6190915"/>
            <a:ext cx="1296235" cy="58027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06B0B80-FDB7-F34A-884E-2462EE6B1B67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28886" r="28886"/>
          <a:stretch>
            <a:fillRect/>
          </a:stretch>
        </p:blipFill>
        <p:spPr>
          <a:xfrm>
            <a:off x="10023475" y="0"/>
            <a:ext cx="2168525" cy="6846888"/>
          </a:xfrm>
        </p:spPr>
      </p:pic>
    </p:spTree>
    <p:extLst>
      <p:ext uri="{BB962C8B-B14F-4D97-AF65-F5344CB8AC3E}">
        <p14:creationId xmlns:p14="http://schemas.microsoft.com/office/powerpoint/2010/main" val="333290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1620</Words>
  <Application>Microsoft Macintosh PowerPoint</Application>
  <PresentationFormat>Widescreen</PresentationFormat>
  <Paragraphs>104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Corbel</vt:lpstr>
      <vt:lpstr>Georgia</vt:lpstr>
      <vt:lpstr>Linux Libertine</vt:lpstr>
      <vt:lpstr>Times New Roman</vt:lpstr>
      <vt:lpstr>Office Theme</vt:lpstr>
      <vt:lpstr>Особливості розвитку суспільно-політичної думки</vt:lpstr>
      <vt:lpstr>відродження</vt:lpstr>
      <vt:lpstr>Ренесанс</vt:lpstr>
      <vt:lpstr>Ренесанс</vt:lpstr>
      <vt:lpstr>Ренесанс</vt:lpstr>
      <vt:lpstr>Ренесанс</vt:lpstr>
      <vt:lpstr>Гуманізм</vt:lpstr>
      <vt:lpstr>Гуманізм</vt:lpstr>
      <vt:lpstr>Гуманізм</vt:lpstr>
      <vt:lpstr>Утопізм</vt:lpstr>
      <vt:lpstr>Утопія</vt:lpstr>
      <vt:lpstr>Утопія</vt:lpstr>
      <vt:lpstr>Утопія</vt:lpstr>
      <vt:lpstr>Томаззо Кампанелла</vt:lpstr>
      <vt:lpstr>Томаззо Кампанелла</vt:lpstr>
      <vt:lpstr>Макіавеллі</vt:lpstr>
      <vt:lpstr>Макіавеллі</vt:lpstr>
      <vt:lpstr>Державець</vt:lpstr>
      <vt:lpstr>Державець</vt:lpstr>
      <vt:lpstr>Державець</vt:lpstr>
      <vt:lpstr>Дякую за увагу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Культура  стародавніх слов’ян</dc:title>
  <dc:creator>Ігор Ольховатий</dc:creator>
  <cp:lastModifiedBy>Ігор Ольховатий</cp:lastModifiedBy>
  <cp:revision>4</cp:revision>
  <dcterms:created xsi:type="dcterms:W3CDTF">2023-02-22T07:49:50Z</dcterms:created>
  <dcterms:modified xsi:type="dcterms:W3CDTF">2023-03-22T08:59:07Z</dcterms:modified>
</cp:coreProperties>
</file>

<file path=docProps/thumbnail.jpeg>
</file>